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6" r:id="rId2"/>
    <p:sldId id="284" r:id="rId3"/>
    <p:sldId id="280" r:id="rId4"/>
    <p:sldId id="281" r:id="rId5"/>
    <p:sldId id="285" r:id="rId6"/>
    <p:sldId id="259" r:id="rId7"/>
    <p:sldId id="283" r:id="rId8"/>
    <p:sldId id="264" r:id="rId9"/>
    <p:sldId id="272" r:id="rId10"/>
    <p:sldId id="265" r:id="rId11"/>
    <p:sldId id="266" r:id="rId12"/>
    <p:sldId id="27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C9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DC6B6-575F-4A3F-85FA-822736764B89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390EA-07A4-4B13-B632-95D5E1923A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063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90EA-07A4-4B13-B632-95D5E1923AF4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342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9BD-5D1A-4709-BC33-26C7C06E584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10A-5137-4F6C-AA33-6C8C737307ED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9BD-5D1A-4709-BC33-26C7C06E584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10A-5137-4F6C-AA33-6C8C737307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9BD-5D1A-4709-BC33-26C7C06E584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10A-5137-4F6C-AA33-6C8C737307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4282-FC4F-43F8-89BB-14DB274B5DE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899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9BD-5D1A-4709-BC33-26C7C06E584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10A-5137-4F6C-AA33-6C8C737307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9BD-5D1A-4709-BC33-26C7C06E584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33810A-5137-4F6C-AA33-6C8C737307ED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9BD-5D1A-4709-BC33-26C7C06E584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10A-5137-4F6C-AA33-6C8C737307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9BD-5D1A-4709-BC33-26C7C06E584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10A-5137-4F6C-AA33-6C8C737307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9BD-5D1A-4709-BC33-26C7C06E584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10A-5137-4F6C-AA33-6C8C737307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9BD-5D1A-4709-BC33-26C7C06E584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10A-5137-4F6C-AA33-6C8C737307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9BD-5D1A-4709-BC33-26C7C06E584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10A-5137-4F6C-AA33-6C8C737307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9BD-5D1A-4709-BC33-26C7C06E584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10A-5137-4F6C-AA33-6C8C737307E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0C49BD-5D1A-4709-BC33-26C7C06E5843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33810A-5137-4F6C-AA33-6C8C737307ED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2420888"/>
            <a:ext cx="8928992" cy="1872208"/>
          </a:xfrm>
        </p:spPr>
        <p:txBody>
          <a:bodyPr anchor="t">
            <a:noAutofit/>
          </a:bodyPr>
          <a:lstStyle/>
          <a:p>
            <a:r>
              <a:rPr lang="fr-CA" sz="5500" dirty="0" smtClean="0">
                <a:latin typeface="Trebuchet MS" pitchFamily="34" charset="0"/>
              </a:rPr>
              <a:t>Non à l’intimidation!</a:t>
            </a:r>
            <a:br>
              <a:rPr lang="fr-CA" sz="5500" dirty="0" smtClean="0">
                <a:latin typeface="Trebuchet MS" pitchFamily="34" charset="0"/>
              </a:rPr>
            </a:br>
            <a:r>
              <a:rPr lang="fr-CA" sz="5400" dirty="0" smtClean="0">
                <a:latin typeface="Century Gothic" pitchFamily="34" charset="0"/>
              </a:rPr>
              <a:t> </a:t>
            </a:r>
            <a:r>
              <a:rPr lang="fr-CA" sz="5500" dirty="0" smtClean="0">
                <a:latin typeface="augie"/>
              </a:rPr>
              <a:t>À NDF on trouve </a:t>
            </a:r>
            <a:br>
              <a:rPr lang="fr-CA" sz="5500" dirty="0" smtClean="0">
                <a:latin typeface="augie"/>
              </a:rPr>
            </a:br>
            <a:r>
              <a:rPr lang="fr-CA" sz="5500" dirty="0" smtClean="0">
                <a:latin typeface="augie"/>
              </a:rPr>
              <a:t>des solutions.</a:t>
            </a:r>
            <a:endParaRPr lang="fr-CA" sz="5500" dirty="0">
              <a:latin typeface="augie"/>
            </a:endParaRPr>
          </a:p>
        </p:txBody>
      </p:sp>
      <p:pic>
        <p:nvPicPr>
          <p:cNvPr id="3" name="Image 2" descr="Logo prévention N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4004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51520" y="6309319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Préparé par Josée Bélanger, Agente de réadaptation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34401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500" dirty="0" smtClean="0"/>
              <a:t>Ce qui se passe quand </a:t>
            </a:r>
            <a:br>
              <a:rPr lang="fr-CA" sz="4500" dirty="0" smtClean="0"/>
            </a:br>
            <a:r>
              <a:rPr lang="fr-CA" sz="4500" dirty="0" smtClean="0"/>
              <a:t>tu dénonces.</a:t>
            </a:r>
            <a:endParaRPr lang="fr-CA" sz="4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2104216"/>
            <a:ext cx="7056784" cy="3701048"/>
          </a:xfrm>
        </p:spPr>
        <p:txBody>
          <a:bodyPr>
            <a:normAutofit fontScale="92500" lnSpcReduction="20000"/>
          </a:bodyPr>
          <a:lstStyle/>
          <a:p>
            <a:pPr marL="45720" lvl="0" indent="0">
              <a:buNone/>
            </a:pPr>
            <a:r>
              <a:rPr lang="fr-CA" sz="3000" dirty="0" smtClean="0">
                <a:latin typeface="Century Gothic" pitchFamily="34" charset="0"/>
              </a:rPr>
              <a:t>Ton professeur lit ce que tu as écrit.</a:t>
            </a:r>
            <a:endParaRPr lang="fr-CA" sz="1100" dirty="0" smtClean="0">
              <a:latin typeface="Century Gothic" pitchFamily="34" charset="0"/>
            </a:endParaRPr>
          </a:p>
          <a:p>
            <a:pPr marL="45720" lvl="0" indent="0">
              <a:buNone/>
            </a:pPr>
            <a:endParaRPr lang="fr-CA" sz="1100" dirty="0" smtClean="0">
              <a:latin typeface="Century Gothic" pitchFamily="34" charset="0"/>
            </a:endParaRPr>
          </a:p>
          <a:p>
            <a:pPr marL="45720" lvl="0" indent="0">
              <a:buNone/>
            </a:pPr>
            <a:endParaRPr lang="fr-CA" sz="1100" dirty="0" smtClean="0">
              <a:latin typeface="Century Gothic" pitchFamily="34" charset="0"/>
            </a:endParaRPr>
          </a:p>
          <a:p>
            <a:pPr marL="45720" lvl="0" indent="0">
              <a:buNone/>
            </a:pPr>
            <a:r>
              <a:rPr lang="fr-CA" sz="3000" dirty="0" smtClean="0">
                <a:latin typeface="Century Gothic" pitchFamily="34" charset="0"/>
              </a:rPr>
              <a:t>Ton professeur te rencontre pour discuter de la situation.</a:t>
            </a:r>
          </a:p>
          <a:p>
            <a:pPr marL="365760" lvl="1" indent="0">
              <a:buNone/>
            </a:pPr>
            <a:r>
              <a:rPr lang="fr-CA" sz="2000" dirty="0" smtClean="0">
                <a:latin typeface="Century Gothic" pitchFamily="34" charset="0"/>
              </a:rPr>
              <a:t>Il détermine avec toi s’il s’agit d’un conflit ou d’une situation d’intimidation</a:t>
            </a:r>
            <a:endParaRPr lang="fr-CA" sz="1500" dirty="0" smtClean="0">
              <a:latin typeface="Century Gothic" pitchFamily="34" charset="0"/>
            </a:endParaRPr>
          </a:p>
          <a:p>
            <a:pPr marL="45720" lvl="0" indent="0">
              <a:buNone/>
            </a:pPr>
            <a:endParaRPr lang="fr-CA" sz="1100" dirty="0" smtClean="0">
              <a:latin typeface="Century Gothic" pitchFamily="34" charset="0"/>
            </a:endParaRPr>
          </a:p>
          <a:p>
            <a:pPr marL="45720" lvl="0" indent="0">
              <a:buNone/>
            </a:pPr>
            <a:endParaRPr lang="fr-CA" sz="1100" dirty="0" smtClean="0">
              <a:latin typeface="Century Gothic" pitchFamily="34" charset="0"/>
            </a:endParaRPr>
          </a:p>
          <a:p>
            <a:pPr marL="45720" lvl="0" indent="0">
              <a:buNone/>
            </a:pPr>
            <a:r>
              <a:rPr lang="fr-CA" sz="3000" dirty="0" smtClean="0">
                <a:latin typeface="Century Gothic" pitchFamily="34" charset="0"/>
              </a:rPr>
              <a:t>L’agresseur est rencontré par son professeur.</a:t>
            </a:r>
          </a:p>
          <a:p>
            <a:pPr marL="365760" lvl="1" indent="0">
              <a:buNone/>
            </a:pPr>
            <a:r>
              <a:rPr lang="fr-CA" sz="2000" dirty="0" smtClean="0">
                <a:latin typeface="Century Gothic" pitchFamily="34" charset="0"/>
              </a:rPr>
              <a:t>L’agresseur explique aussi la situation</a:t>
            </a:r>
          </a:p>
          <a:p>
            <a:pPr marL="365760" lvl="1" indent="0">
              <a:buNone/>
            </a:pPr>
            <a:r>
              <a:rPr lang="fr-CA" sz="2000" dirty="0" smtClean="0">
                <a:latin typeface="Century Gothic" pitchFamily="34" charset="0"/>
              </a:rPr>
              <a:t>Les conséquences sont appliquées</a:t>
            </a:r>
          </a:p>
          <a:p>
            <a:pPr marL="365760" lvl="1" indent="0">
              <a:buNone/>
            </a:pPr>
            <a:endParaRPr lang="fr-CA" sz="2600" dirty="0">
              <a:latin typeface="Century Gothic" pitchFamily="34" charset="0"/>
            </a:endParaRPr>
          </a:p>
        </p:txBody>
      </p:sp>
      <p:pic>
        <p:nvPicPr>
          <p:cNvPr id="3074" name="Picture 2" descr="http://ec.l.thumbs.canstockphoto.com/canstock1110989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66432"/>
            <a:ext cx="1428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2.gstatic.com/images?q=tbn:ANd9GcQhgns2fucwreHerJMori-H61w4-u9DRJ8BLyd8yaa5svFbWoC-Q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3" y="2852936"/>
            <a:ext cx="1173213" cy="11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r.photos3.fotosearch.com/bthumb/CSP/CSP968/k96816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4" y="4509120"/>
            <a:ext cx="1187202" cy="11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500" dirty="0" smtClean="0"/>
              <a:t>Le tableau des infractions</a:t>
            </a:r>
            <a:endParaRPr lang="fr-CA" sz="45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2" cy="497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500" dirty="0" smtClean="0"/>
              <a:t>Billet de dénonciation</a:t>
            </a:r>
            <a:endParaRPr lang="fr-CA" sz="4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492896"/>
            <a:ext cx="8363272" cy="2332896"/>
          </a:xfrm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fr-CA" sz="3000" dirty="0" smtClean="0">
                <a:latin typeface="Century Gothic" pitchFamily="34" charset="0"/>
                <a:ea typeface="Times New Roman"/>
                <a:cs typeface="Times New Roman"/>
              </a:rPr>
              <a:t>À toi de jouer!</a:t>
            </a:r>
          </a:p>
          <a:p>
            <a:pPr marL="45720" lvl="0" indent="0" algn="ctr">
              <a:buNone/>
            </a:pPr>
            <a:endParaRPr lang="fr-CA" sz="3000" dirty="0" smtClean="0">
              <a:latin typeface="Century Gothic" pitchFamily="34" charset="0"/>
              <a:cs typeface="Times New Roman"/>
            </a:endParaRPr>
          </a:p>
          <a:p>
            <a:pPr marL="45720" lvl="0" indent="0" algn="ctr">
              <a:buNone/>
            </a:pPr>
            <a:r>
              <a:rPr lang="fr-CA" sz="3000" dirty="0" smtClean="0">
                <a:latin typeface="Century Gothic" pitchFamily="34" charset="0"/>
                <a:cs typeface="Times New Roman"/>
              </a:rPr>
              <a:t>Tu </a:t>
            </a:r>
            <a:r>
              <a:rPr lang="fr-CA" sz="3000" dirty="0" smtClean="0">
                <a:latin typeface="Century Gothic" pitchFamily="34" charset="0"/>
                <a:cs typeface="Times New Roman"/>
              </a:rPr>
              <a:t>remplis </a:t>
            </a:r>
            <a:r>
              <a:rPr lang="fr-CA" sz="3000" dirty="0" smtClean="0">
                <a:latin typeface="Century Gothic" pitchFamily="34" charset="0"/>
                <a:cs typeface="Times New Roman"/>
              </a:rPr>
              <a:t>maintenant ton premier billet </a:t>
            </a:r>
          </a:p>
          <a:p>
            <a:pPr marL="45720" lvl="0" indent="0" algn="ctr">
              <a:buNone/>
            </a:pPr>
            <a:r>
              <a:rPr lang="fr-CA" sz="3000" dirty="0" smtClean="0">
                <a:latin typeface="Century Gothic" pitchFamily="34" charset="0"/>
                <a:cs typeface="Times New Roman"/>
              </a:rPr>
              <a:t>de dénonciation.</a:t>
            </a:r>
            <a:endParaRPr lang="fr-CA" sz="3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500" dirty="0" smtClean="0"/>
              <a:t>Les caractéristiques </a:t>
            </a:r>
            <a:br>
              <a:rPr lang="fr-CA" sz="4500" dirty="0" smtClean="0"/>
            </a:br>
            <a:r>
              <a:rPr lang="fr-CA" sz="4500" dirty="0" smtClean="0"/>
              <a:t>de l’intimidation</a:t>
            </a:r>
            <a:endParaRPr lang="fr-CA" sz="45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568952" cy="514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0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5963" y="6092825"/>
            <a:ext cx="3097212" cy="7207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CA" sz="1000" dirty="0" smtClean="0">
                <a:latin typeface="Century Gothic" pitchFamily="34" charset="0"/>
              </a:rPr>
              <a:t>Dans l’univers virtuel </a:t>
            </a:r>
          </a:p>
          <a:p>
            <a:pPr marL="0" indent="0" algn="ctr">
              <a:buFontTx/>
              <a:buNone/>
              <a:defRPr/>
            </a:pPr>
            <a:r>
              <a:rPr lang="fr-CA" sz="1000" dirty="0" smtClean="0">
                <a:latin typeface="Century Gothic" pitchFamily="34" charset="0"/>
              </a:rPr>
              <a:t>(</a:t>
            </a:r>
            <a:r>
              <a:rPr lang="fr-CA" sz="800" dirty="0" smtClean="0">
                <a:latin typeface="Century Gothic" pitchFamily="34" charset="0"/>
              </a:rPr>
              <a:t>MSN / Facebook / </a:t>
            </a:r>
            <a:r>
              <a:rPr lang="fr-CA" sz="800" dirty="0" err="1" smtClean="0">
                <a:latin typeface="Century Gothic" pitchFamily="34" charset="0"/>
              </a:rPr>
              <a:t>Twitter</a:t>
            </a:r>
            <a:r>
              <a:rPr lang="fr-CA" sz="800" dirty="0" smtClean="0">
                <a:latin typeface="Century Gothic" pitchFamily="34" charset="0"/>
              </a:rPr>
              <a:t> / Texto / Jeu en ligne / etc…)</a:t>
            </a:r>
            <a:endParaRPr lang="fr-CA" sz="1000" dirty="0" smtClean="0">
              <a:latin typeface="Century Gothic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fr-CA" sz="1000" dirty="0" smtClean="0">
                <a:latin typeface="Century Gothic" pitchFamily="34" charset="0"/>
              </a:rPr>
              <a:t>On parle alors de </a:t>
            </a:r>
            <a:r>
              <a:rPr lang="fr-CA" sz="1000" dirty="0" err="1" smtClean="0">
                <a:latin typeface="Century Gothic" pitchFamily="34" charset="0"/>
              </a:rPr>
              <a:t>cyberintimidation</a:t>
            </a:r>
            <a:endParaRPr lang="fr-CA" sz="1000" dirty="0" smtClean="0">
              <a:latin typeface="Century Gothic" pitchFamily="34" charset="0"/>
            </a:endParaRPr>
          </a:p>
          <a:p>
            <a:pPr eaLnBrk="1" hangingPunct="1">
              <a:buFontTx/>
              <a:buNone/>
              <a:defRPr/>
            </a:pPr>
            <a:endParaRPr lang="fr-CA" sz="2800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03200"/>
            <a:ext cx="8229600" cy="849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altLang="fr-FR" dirty="0" smtClean="0">
                <a:solidFill>
                  <a:srgbClr val="FFC000"/>
                </a:solidFill>
              </a:rPr>
              <a:t>Où ça se produit</a:t>
            </a: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</p:txBody>
      </p:sp>
      <p:pic>
        <p:nvPicPr>
          <p:cNvPr id="22532" name="Picture 4" descr="http://cdn6.fotosearch.com/bthumb/CSP/CSP990/k9947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652588"/>
            <a:ext cx="191452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ttp://cdn6.fotosearch.com/bthumb/CSP/CSP677/k6777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5775"/>
            <a:ext cx="201612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http://www.les-coccinelles.fr/lienpage5/imagesgeneration5/lieux/cour_rec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60838"/>
            <a:ext cx="18605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http://ec-1-pecqueur.scola.ac-paris.fr/visite_ecole/cliparts/class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12875"/>
            <a:ext cx="1965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http://cdn7.fotosearch.com/bthumb/IMZ/IMZ401/sps04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628775"/>
            <a:ext cx="20701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http://cdn7.fotosearch.com/bthumb/CSP/CSP460/k46055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4295775"/>
            <a:ext cx="206692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3"/>
          <p:cNvSpPr>
            <a:spLocks noChangeArrowheads="1"/>
          </p:cNvSpPr>
          <p:nvPr/>
        </p:nvSpPr>
        <p:spPr bwMode="auto">
          <a:xfrm>
            <a:off x="2859088" y="682625"/>
            <a:ext cx="363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altLang="fr-FR">
                <a:latin typeface="Century Gothic" pitchFamily="34" charset="0"/>
              </a:rPr>
              <a:t>L’intimidation peut avoir lieu… </a:t>
            </a:r>
            <a:endParaRPr lang="fr-CA" altLang="fr-FR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68313" y="3284538"/>
            <a:ext cx="18351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fr-CA" sz="1000" dirty="0" smtClean="0">
                <a:latin typeface="Century Gothic" pitchFamily="34" charset="0"/>
              </a:rPr>
              <a:t>À l’école</a:t>
            </a:r>
          </a:p>
          <a:p>
            <a:pPr eaLnBrk="1" hangingPunct="1">
              <a:buFontTx/>
              <a:buNone/>
              <a:defRPr/>
            </a:pPr>
            <a:endParaRPr lang="fr-CA" sz="2800" dirty="0" smtClean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5288" y="6092825"/>
            <a:ext cx="18367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fr-CA" sz="1000" dirty="0" smtClean="0">
                <a:latin typeface="Century Gothic" pitchFamily="34" charset="0"/>
              </a:rPr>
              <a:t>Dans l’autobus</a:t>
            </a:r>
          </a:p>
          <a:p>
            <a:pPr eaLnBrk="1" hangingPunct="1">
              <a:buFontTx/>
              <a:buNone/>
              <a:defRPr/>
            </a:pPr>
            <a:endParaRPr lang="fr-CA" sz="2800" dirty="0" smtClean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268663" y="2978150"/>
            <a:ext cx="18351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fr-CA" sz="1000" dirty="0" smtClean="0">
                <a:latin typeface="Century Gothic" pitchFamily="34" charset="0"/>
              </a:rPr>
              <a:t>Dans la classe</a:t>
            </a:r>
          </a:p>
          <a:p>
            <a:pPr eaLnBrk="1" hangingPunct="1">
              <a:buFontTx/>
              <a:buNone/>
              <a:defRPr/>
            </a:pPr>
            <a:endParaRPr lang="fr-CA" sz="2800" dirty="0" smtClean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203575" y="6092825"/>
            <a:ext cx="18367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fr-CA" sz="1000" dirty="0" smtClean="0">
                <a:latin typeface="Century Gothic" pitchFamily="34" charset="0"/>
              </a:rPr>
              <a:t>Dans la cour d’école</a:t>
            </a:r>
          </a:p>
          <a:p>
            <a:pPr marL="0" indent="0" algn="ctr">
              <a:buFontTx/>
              <a:buNone/>
              <a:defRPr/>
            </a:pPr>
            <a:r>
              <a:rPr lang="fr-CA" sz="1000" dirty="0" smtClean="0">
                <a:latin typeface="Century Gothic" pitchFamily="34" charset="0"/>
              </a:rPr>
              <a:t>Au parc</a:t>
            </a:r>
          </a:p>
          <a:p>
            <a:pPr eaLnBrk="1" hangingPunct="1">
              <a:buFontTx/>
              <a:buNone/>
              <a:defRPr/>
            </a:pPr>
            <a:endParaRPr lang="fr-CA" sz="2800" dirty="0" smtClean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372225" y="3278188"/>
            <a:ext cx="18351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fr-CA" sz="1000" dirty="0" smtClean="0">
                <a:latin typeface="Century Gothic" pitchFamily="34" charset="0"/>
              </a:rPr>
              <a:t>Sur le chemin qui </a:t>
            </a:r>
          </a:p>
          <a:p>
            <a:pPr marL="0" indent="0" algn="ctr">
              <a:buFontTx/>
              <a:buNone/>
              <a:defRPr/>
            </a:pPr>
            <a:r>
              <a:rPr lang="fr-CA" sz="1000" dirty="0" smtClean="0">
                <a:latin typeface="Century Gothic" pitchFamily="34" charset="0"/>
              </a:rPr>
              <a:t>te mène à l’école</a:t>
            </a:r>
          </a:p>
          <a:p>
            <a:pPr eaLnBrk="1" hangingPunct="1">
              <a:buFontTx/>
              <a:buNone/>
              <a:defRPr/>
            </a:pPr>
            <a:endParaRPr lang="fr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3716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altLang="fr-FR" dirty="0" smtClean="0">
                <a:solidFill>
                  <a:srgbClr val="FFC000"/>
                </a:solidFill>
              </a:rPr>
              <a:t>LES DIFFÉRENTS TYPES D’INTIMIDATION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81062"/>
              </p:ext>
            </p:extLst>
          </p:nvPr>
        </p:nvGraphicFramePr>
        <p:xfrm>
          <a:off x="755576" y="2708921"/>
          <a:ext cx="7561263" cy="370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421"/>
                <a:gridCol w="2520421"/>
                <a:gridCol w="2520421"/>
              </a:tblGrid>
              <a:tr h="44539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latin typeface="Century Gothic" pitchFamily="34" charset="0"/>
                        </a:rPr>
                        <a:t>Physiques</a:t>
                      </a:r>
                      <a:endParaRPr lang="fr-CA" sz="1800" dirty="0" smtClean="0">
                        <a:effectLst/>
                        <a:latin typeface="Century Gothic" pitchFamily="34" charset="0"/>
                      </a:endParaRPr>
                    </a:p>
                  </a:txBody>
                  <a:tcPr marL="91445" marR="9144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/>
                        <a:t>Verbale</a:t>
                      </a:r>
                      <a:endParaRPr lang="fr-CA" sz="1800" dirty="0"/>
                    </a:p>
                  </a:txBody>
                  <a:tcPr marL="91445" marR="9144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/>
                        <a:t>Actions</a:t>
                      </a:r>
                      <a:endParaRPr lang="fr-CA" sz="1800" dirty="0"/>
                    </a:p>
                  </a:txBody>
                  <a:tcPr marL="91445" marR="91445" marT="45730" marB="45730"/>
                </a:tc>
              </a:tr>
              <a:tr h="3227018">
                <a:tc>
                  <a:txBody>
                    <a:bodyPr/>
                    <a:lstStyle/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r>
                        <a:rPr lang="fr-CA" sz="1200" dirty="0" smtClean="0">
                          <a:effectLst/>
                          <a:latin typeface="Century Gothic" pitchFamily="34" charset="0"/>
                        </a:rPr>
                        <a:t>Pousser</a:t>
                      </a:r>
                      <a:r>
                        <a:rPr lang="fr-CA" sz="1200" baseline="0" dirty="0" smtClean="0">
                          <a:effectLst/>
                          <a:latin typeface="Century Gothic" pitchFamily="34" charset="0"/>
                        </a:rPr>
                        <a:t> / </a:t>
                      </a:r>
                      <a:r>
                        <a:rPr lang="fr-CA" sz="1200" dirty="0" smtClean="0">
                          <a:effectLst/>
                          <a:latin typeface="Century Gothic" pitchFamily="34" charset="0"/>
                        </a:rPr>
                        <a:t>Bousculer</a:t>
                      </a: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2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2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2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2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r>
                        <a:rPr lang="fr-CA" sz="1200" dirty="0" smtClean="0">
                          <a:effectLst/>
                          <a:latin typeface="Century Gothic" pitchFamily="34" charset="0"/>
                        </a:rPr>
                        <a:t>Frapper</a:t>
                      </a:r>
                      <a:r>
                        <a:rPr lang="fr-CA" sz="1200" baseline="0" dirty="0" smtClean="0">
                          <a:effectLst/>
                          <a:latin typeface="Century Gothic" pitchFamily="34" charset="0"/>
                        </a:rPr>
                        <a:t> / </a:t>
                      </a:r>
                      <a:r>
                        <a:rPr lang="fr-CA" sz="1200" dirty="0" smtClean="0">
                          <a:effectLst/>
                          <a:latin typeface="Century Gothic" pitchFamily="34" charset="0"/>
                        </a:rPr>
                        <a:t>Donner des coups</a:t>
                      </a: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200" dirty="0" smtClean="0"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200" dirty="0" smtClean="0"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200" dirty="0" smtClean="0"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200" dirty="0" smtClean="0"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200" dirty="0" smtClean="0"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r>
                        <a:rPr lang="fr-CA" sz="1200" dirty="0" smtClean="0">
                          <a:latin typeface="Century Gothic" pitchFamily="34" charset="0"/>
                        </a:rPr>
                        <a:t>Pincer</a:t>
                      </a:r>
                      <a:r>
                        <a:rPr lang="fr-CA" sz="1200" baseline="0" dirty="0" smtClean="0">
                          <a:effectLst/>
                          <a:latin typeface="Century Gothic" pitchFamily="34" charset="0"/>
                        </a:rPr>
                        <a:t> / </a:t>
                      </a:r>
                      <a:r>
                        <a:rPr lang="fr-CA" sz="1200" dirty="0" smtClean="0">
                          <a:effectLst/>
                          <a:latin typeface="Century Gothic" pitchFamily="34" charset="0"/>
                        </a:rPr>
                        <a:t>Mordre</a:t>
                      </a:r>
                    </a:p>
                    <a:p>
                      <a:endParaRPr lang="fr-CA" sz="1800" dirty="0"/>
                    </a:p>
                  </a:txBody>
                  <a:tcPr marL="91445" marR="91445" marT="45730" marB="45730"/>
                </a:tc>
                <a:tc>
                  <a:txBody>
                    <a:bodyPr/>
                    <a:lstStyle/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r>
                        <a:rPr lang="fr-CA" sz="1100" dirty="0" smtClean="0">
                          <a:effectLst/>
                          <a:latin typeface="Century Gothic" pitchFamily="34" charset="0"/>
                        </a:rPr>
                        <a:t>Se moquer </a:t>
                      </a: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r>
                        <a:rPr lang="fr-CA" sz="1100" dirty="0" smtClean="0">
                          <a:effectLst/>
                          <a:latin typeface="Century Gothic" pitchFamily="34" charset="0"/>
                        </a:rPr>
                        <a:t>Dire des mots méchants</a:t>
                      </a: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r>
                        <a:rPr lang="fr-CA" sz="1100" dirty="0" smtClean="0">
                          <a:effectLst/>
                          <a:latin typeface="Century Gothic" pitchFamily="34" charset="0"/>
                        </a:rPr>
                        <a:t>Insulter</a:t>
                      </a: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1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0" lvl="0" indent="0">
                        <a:buFont typeface="Wingdings" pitchFamily="2" charset="2"/>
                        <a:buNone/>
                      </a:pPr>
                      <a:endParaRPr lang="fr-CA" sz="11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1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1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1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1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1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1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1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r>
                        <a:rPr lang="fr-CA" sz="1100" dirty="0" smtClean="0">
                          <a:effectLst/>
                          <a:latin typeface="Century Gothic" pitchFamily="34" charset="0"/>
                        </a:rPr>
                        <a:t>Menacer</a:t>
                      </a:r>
                    </a:p>
                    <a:p>
                      <a:pPr marL="182563" lvl="0" indent="-182563">
                        <a:buFont typeface="Wingdings" pitchFamily="2" charset="2"/>
                        <a:buChar char="ü"/>
                      </a:pPr>
                      <a:endParaRPr lang="fr-CA" sz="1100" dirty="0" smtClean="0">
                        <a:latin typeface="Century Gothic" pitchFamily="34" charset="0"/>
                      </a:endParaRPr>
                    </a:p>
                    <a:p>
                      <a:pPr marL="0" lvl="0" indent="0">
                        <a:buFont typeface="Wingdings" pitchFamily="2" charset="2"/>
                        <a:buNone/>
                      </a:pPr>
                      <a:endParaRPr lang="fr-CA" sz="1100" dirty="0" smtClean="0">
                        <a:latin typeface="Century Gothic" pitchFamily="34" charset="0"/>
                      </a:endParaRPr>
                    </a:p>
                    <a:p>
                      <a:pPr marL="0" lvl="0" indent="0">
                        <a:buFont typeface="Wingdings" pitchFamily="2" charset="2"/>
                        <a:buNone/>
                      </a:pPr>
                      <a:endParaRPr lang="fr-CA" sz="1100" dirty="0" smtClean="0">
                        <a:latin typeface="Century Gothic" pitchFamily="34" charset="0"/>
                      </a:endParaRPr>
                    </a:p>
                    <a:p>
                      <a:endParaRPr lang="fr-CA" sz="1800" dirty="0"/>
                    </a:p>
                  </a:txBody>
                  <a:tcPr marL="91445" marR="91445" marT="45730" marB="45730"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CA" sz="1200" dirty="0" smtClean="0">
                          <a:effectLst/>
                          <a:latin typeface="Century Gothic" pitchFamily="34" charset="0"/>
                        </a:rPr>
                        <a:t>Lancer</a:t>
                      </a:r>
                      <a:r>
                        <a:rPr lang="fr-CA" sz="1200" baseline="0" dirty="0" smtClean="0">
                          <a:effectLst/>
                          <a:latin typeface="Century Gothic" pitchFamily="34" charset="0"/>
                        </a:rPr>
                        <a:t> ses objets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CA" sz="1200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CA" sz="1200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CA" sz="1200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CA" sz="1200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CA" sz="1200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CA" sz="1200" baseline="0" dirty="0" smtClean="0">
                          <a:effectLst/>
                          <a:latin typeface="Century Gothic" pitchFamily="34" charset="0"/>
                        </a:rPr>
                        <a:t>Briser ou cacher son matériel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CA" sz="1200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CA" sz="1200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CA" sz="1200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CA" sz="1200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CA" sz="1200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CA" sz="1200" baseline="0" dirty="0" smtClean="0">
                          <a:effectLst/>
                          <a:latin typeface="Century Gothic" pitchFamily="34" charset="0"/>
                        </a:rPr>
                        <a:t>Voler ses biens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CA" sz="1200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CA" sz="1200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CA" sz="1000" dirty="0" smtClean="0">
                        <a:effectLst/>
                        <a:latin typeface="Century Gothic" pitchFamily="34" charset="0"/>
                      </a:endParaRPr>
                    </a:p>
                    <a:p>
                      <a:endParaRPr lang="fr-CA" sz="1800" dirty="0"/>
                    </a:p>
                  </a:txBody>
                  <a:tcPr marL="91445" marR="91445" marT="45730" marB="45730"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56" y="3428928"/>
            <a:ext cx="77828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cdn7.fotosearch.com/bthumb/CSP/CSP367/k3678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56" y="4437040"/>
            <a:ext cx="77828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2.bp.blogspot.com/-5xzzy4_Ep-8/Tfp4IVm9SII/AAAAAAAAApU/3em-3XvUbMw/s1600/mordida1%255B1%25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57" y="5445152"/>
            <a:ext cx="77828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3563888" y="3833114"/>
            <a:ext cx="1796258" cy="93053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CA" sz="1000" b="1" dirty="0">
                <a:solidFill>
                  <a:srgbClr val="0070C0"/>
                </a:solidFill>
              </a:rPr>
              <a:t>Té con!</a:t>
            </a:r>
          </a:p>
          <a:p>
            <a:pPr>
              <a:defRPr/>
            </a:pPr>
            <a:r>
              <a:rPr lang="fr-CA" sz="1000" b="1" dirty="0" smtClean="0">
                <a:solidFill>
                  <a:srgbClr val="0070C0"/>
                </a:solidFill>
              </a:rPr>
              <a:t>Té </a:t>
            </a:r>
            <a:r>
              <a:rPr lang="fr-CA" sz="1000" b="1" dirty="0">
                <a:solidFill>
                  <a:srgbClr val="0070C0"/>
                </a:solidFill>
              </a:rPr>
              <a:t>bon à rien…</a:t>
            </a:r>
          </a:p>
          <a:p>
            <a:pPr>
              <a:defRPr/>
            </a:pPr>
            <a:r>
              <a:rPr lang="fr-CA" sz="1000" b="1" dirty="0">
                <a:solidFill>
                  <a:srgbClr val="0070C0"/>
                </a:solidFill>
              </a:rPr>
              <a:t>Tu pus…</a:t>
            </a:r>
          </a:p>
          <a:p>
            <a:pPr>
              <a:defRPr/>
            </a:pPr>
            <a:r>
              <a:rPr lang="fr-CA" sz="1000" b="1" dirty="0" smtClean="0">
                <a:solidFill>
                  <a:srgbClr val="0070C0"/>
                </a:solidFill>
              </a:rPr>
              <a:t>J’aurais </a:t>
            </a:r>
            <a:r>
              <a:rPr lang="fr-CA" sz="1000" b="1" dirty="0">
                <a:solidFill>
                  <a:srgbClr val="0070C0"/>
                </a:solidFill>
              </a:rPr>
              <a:t>honte à ta place…</a:t>
            </a:r>
          </a:p>
          <a:p>
            <a:pPr>
              <a:defRPr/>
            </a:pPr>
            <a:r>
              <a:rPr lang="fr-CA" sz="1000" b="1" dirty="0" err="1">
                <a:solidFill>
                  <a:srgbClr val="0070C0"/>
                </a:solidFill>
              </a:rPr>
              <a:t>Gnaiseux</a:t>
            </a:r>
            <a:endParaRPr lang="fr-CA" sz="10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fr-CA" dirty="0"/>
          </a:p>
          <a:p>
            <a:pPr algn="ctr">
              <a:defRPr/>
            </a:pPr>
            <a:endParaRPr lang="fr-CA" dirty="0"/>
          </a:p>
          <a:p>
            <a:pPr algn="ctr">
              <a:defRPr/>
            </a:pPr>
            <a:endParaRPr lang="fr-CA" dirty="0"/>
          </a:p>
        </p:txBody>
      </p:sp>
      <p:pic>
        <p:nvPicPr>
          <p:cNvPr id="10" name="Picture 14" descr="http://images.all-free-download.com/images/graphiclarge/al_throwing_a_stone_14423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59" y="3429072"/>
            <a:ext cx="65184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deserres.ca/data/Products/Photos/FR/standard/Source/106763_1_GL13093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06" y="458120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ducatif.net/elementaire/images-gratuites/objets-divers-48/montr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19" y="5644620"/>
            <a:ext cx="751009" cy="4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dinosoria.com/cliparts_transpa/crayon_08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76" y="5746720"/>
            <a:ext cx="502628" cy="5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87624" y="191857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latin typeface="Century Gothic" panose="020B0502020202020204" pitchFamily="34" charset="0"/>
              </a:rPr>
              <a:t>Le même ami fait des gestes violents plusieurs fois par semaine et à plusieurs endroits, vers la même personne.</a:t>
            </a:r>
            <a:endParaRPr lang="fr-CA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784976" cy="665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17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500" dirty="0" smtClean="0"/>
              <a:t>La dénonciation à NDF</a:t>
            </a:r>
            <a:endParaRPr lang="fr-CA" sz="4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7" y="2498616"/>
            <a:ext cx="8064895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 descr="Logo prévention N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8616"/>
            <a:ext cx="1008112" cy="114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500" dirty="0" smtClean="0"/>
              <a:t>La dénonciation à NDF</a:t>
            </a:r>
            <a:endParaRPr lang="fr-CA" sz="4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992888" cy="309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500" dirty="0" smtClean="0"/>
              <a:t>Le moment pour dénoncer</a:t>
            </a:r>
            <a:endParaRPr lang="fr-CA" sz="4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" y="2104216"/>
            <a:ext cx="8363272" cy="4205104"/>
          </a:xfrm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fr-CA" sz="3000" dirty="0">
                <a:latin typeface="Century Gothic" pitchFamily="34" charset="0"/>
                <a:ea typeface="Times New Roman"/>
                <a:cs typeface="Times New Roman"/>
              </a:rPr>
              <a:t>Un </a:t>
            </a:r>
            <a:r>
              <a:rPr lang="fr-CA" sz="3000" dirty="0" smtClean="0">
                <a:latin typeface="Century Gothic" pitchFamily="34" charset="0"/>
                <a:ea typeface="Times New Roman"/>
                <a:cs typeface="Times New Roman"/>
              </a:rPr>
              <a:t>jeudi </a:t>
            </a:r>
            <a:r>
              <a:rPr lang="fr-CA" sz="3000" dirty="0">
                <a:latin typeface="Century Gothic" pitchFamily="34" charset="0"/>
                <a:ea typeface="Times New Roman"/>
                <a:cs typeface="Times New Roman"/>
              </a:rPr>
              <a:t>aux deux semaines, </a:t>
            </a:r>
          </a:p>
          <a:p>
            <a:pPr marL="45720" lvl="0" indent="0" algn="ctr">
              <a:buNone/>
            </a:pPr>
            <a:r>
              <a:rPr lang="fr-CA" sz="3000" dirty="0">
                <a:latin typeface="Century Gothic" pitchFamily="34" charset="0"/>
                <a:ea typeface="Times New Roman"/>
                <a:cs typeface="Times New Roman"/>
              </a:rPr>
              <a:t>t</a:t>
            </a:r>
            <a:r>
              <a:rPr lang="fr-CA" sz="3000" dirty="0" smtClean="0">
                <a:latin typeface="Century Gothic" pitchFamily="34" charset="0"/>
                <a:ea typeface="Times New Roman"/>
                <a:cs typeface="Times New Roman"/>
              </a:rPr>
              <a:t>u recevras</a:t>
            </a:r>
            <a:endParaRPr lang="fr-CA" sz="3000" dirty="0">
              <a:latin typeface="Century Gothic" pitchFamily="34" charset="0"/>
              <a:ea typeface="Times New Roman"/>
              <a:cs typeface="Times New Roman"/>
            </a:endParaRPr>
          </a:p>
          <a:p>
            <a:pPr marL="45720" lvl="0" indent="0" algn="ctr">
              <a:buNone/>
            </a:pPr>
            <a:r>
              <a:rPr lang="fr-CA" sz="3000" dirty="0">
                <a:latin typeface="Century Gothic" pitchFamily="34" charset="0"/>
                <a:ea typeface="Times New Roman"/>
                <a:cs typeface="Times New Roman"/>
              </a:rPr>
              <a:t>un billet à compléter.  </a:t>
            </a:r>
          </a:p>
          <a:p>
            <a:pPr marL="45720" lvl="0" indent="0" algn="ctr">
              <a:buNone/>
            </a:pPr>
            <a:endParaRPr lang="fr-CA" sz="3000" b="1" dirty="0">
              <a:latin typeface="Century Gothic" pitchFamily="34" charset="0"/>
              <a:ea typeface="Times New Roman"/>
              <a:cs typeface="Times New Roman"/>
            </a:endParaRPr>
          </a:p>
          <a:p>
            <a:pPr marL="45720" lvl="0" indent="0" algn="ctr">
              <a:buNone/>
            </a:pPr>
            <a:r>
              <a:rPr lang="fr-CA" sz="3000" b="1" u="sng" dirty="0">
                <a:latin typeface="Century Gothic" pitchFamily="34" charset="0"/>
                <a:ea typeface="Times New Roman"/>
                <a:cs typeface="Times New Roman"/>
              </a:rPr>
              <a:t>Tous</a:t>
            </a:r>
            <a:r>
              <a:rPr lang="fr-CA" sz="3000" b="1" dirty="0">
                <a:latin typeface="Century Gothic" pitchFamily="34" charset="0"/>
                <a:ea typeface="Times New Roman"/>
                <a:cs typeface="Times New Roman"/>
              </a:rPr>
              <a:t> les élèves le </a:t>
            </a:r>
            <a:r>
              <a:rPr lang="fr-CA" sz="3000" b="1" dirty="0" smtClean="0">
                <a:latin typeface="Century Gothic" pitchFamily="34" charset="0"/>
                <a:ea typeface="Times New Roman"/>
                <a:cs typeface="Times New Roman"/>
              </a:rPr>
              <a:t>remplissent!</a:t>
            </a:r>
          </a:p>
          <a:p>
            <a:pPr marL="45720" lvl="0" indent="0" algn="ctr">
              <a:buNone/>
            </a:pPr>
            <a:endParaRPr lang="fr-CA" sz="3000" b="1" dirty="0" smtClean="0">
              <a:latin typeface="Century Gothic" pitchFamily="34" charset="0"/>
              <a:cs typeface="Times New Roman"/>
            </a:endParaRPr>
          </a:p>
          <a:p>
            <a:pPr marL="45720" lvl="0" indent="0" algn="ctr">
              <a:buNone/>
            </a:pPr>
            <a:r>
              <a:rPr lang="fr-CA" sz="3000" b="1" dirty="0" smtClean="0">
                <a:latin typeface="Century Gothic" pitchFamily="34" charset="0"/>
                <a:cs typeface="Times New Roman"/>
              </a:rPr>
              <a:t>On veut savoir si tu va </a:t>
            </a:r>
            <a:r>
              <a:rPr lang="fr-CA" sz="3000" b="1" dirty="0" smtClean="0">
                <a:solidFill>
                  <a:srgbClr val="00B050"/>
                </a:solidFill>
                <a:latin typeface="Century Gothic" pitchFamily="34" charset="0"/>
                <a:cs typeface="Times New Roman"/>
              </a:rPr>
              <a:t>bien</a:t>
            </a:r>
            <a:r>
              <a:rPr lang="fr-CA" sz="3000" b="1" dirty="0" smtClean="0">
                <a:latin typeface="Century Gothic" pitchFamily="34" charset="0"/>
                <a:cs typeface="Times New Roman"/>
              </a:rPr>
              <a:t> ou si tu vas </a:t>
            </a:r>
            <a:r>
              <a:rPr lang="fr-CA" sz="3000" b="1" dirty="0" smtClean="0">
                <a:solidFill>
                  <a:srgbClr val="FF0000"/>
                </a:solidFill>
                <a:latin typeface="Century Gothic" pitchFamily="34" charset="0"/>
                <a:cs typeface="Times New Roman"/>
              </a:rPr>
              <a:t>mal</a:t>
            </a:r>
            <a:r>
              <a:rPr lang="fr-CA" sz="3000" b="1" dirty="0" smtClean="0">
                <a:latin typeface="Century Gothic" pitchFamily="34" charset="0"/>
                <a:cs typeface="Times New Roman"/>
              </a:rPr>
              <a:t>.</a:t>
            </a:r>
            <a:endParaRPr lang="fr-CA" sz="3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500" dirty="0" smtClean="0"/>
              <a:t>Le message au </a:t>
            </a:r>
            <a:r>
              <a:rPr lang="fr-CA" sz="4500" dirty="0" err="1" smtClean="0"/>
              <a:t>Multivox</a:t>
            </a:r>
            <a:endParaRPr lang="fr-CA" sz="4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" y="2104216"/>
            <a:ext cx="8363272" cy="3989080"/>
          </a:xfrm>
        </p:spPr>
        <p:txBody>
          <a:bodyPr>
            <a:normAutofit fontScale="70000" lnSpcReduction="20000"/>
          </a:bodyPr>
          <a:lstStyle/>
          <a:p>
            <a:pPr marL="137160" indent="0" algn="ctr">
              <a:buNone/>
            </a:pPr>
            <a:r>
              <a:rPr lang="fr-CA" sz="3400" b="1" dirty="0">
                <a:latin typeface="Century Gothic" pitchFamily="34" charset="0"/>
              </a:rPr>
              <a:t>ATTENTION… ATTENTION</a:t>
            </a:r>
          </a:p>
          <a:p>
            <a:pPr marL="137160" indent="0" algn="ctr">
              <a:buNone/>
            </a:pPr>
            <a:endParaRPr lang="fr-CA" sz="2600" dirty="0"/>
          </a:p>
          <a:p>
            <a:pPr marL="137160" indent="0" algn="ctr">
              <a:buNone/>
            </a:pPr>
            <a:r>
              <a:rPr lang="fr-CA" sz="2600" dirty="0"/>
              <a:t> </a:t>
            </a:r>
          </a:p>
          <a:p>
            <a:pPr marL="137160" indent="0" algn="ctr">
              <a:buNone/>
            </a:pPr>
            <a:r>
              <a:rPr lang="fr-CA" sz="3200" dirty="0">
                <a:latin typeface="Century Gothic" pitchFamily="34" charset="0"/>
              </a:rPr>
              <a:t>Un message important pour vous rappeler que nous sommes </a:t>
            </a:r>
            <a:r>
              <a:rPr lang="fr-CA" sz="3200" dirty="0" smtClean="0">
                <a:latin typeface="Century Gothic" pitchFamily="34" charset="0"/>
              </a:rPr>
              <a:t>jeudi </a:t>
            </a:r>
            <a:r>
              <a:rPr lang="fr-CA" sz="3200" dirty="0">
                <a:latin typeface="Century Gothic" pitchFamily="34" charset="0"/>
              </a:rPr>
              <a:t>et que chacune des classes doit, dans le cadre du projet Prévention de l’intimidation, prendre 5 minutes pour remplir les billets de dénonciation.</a:t>
            </a:r>
          </a:p>
          <a:p>
            <a:pPr marL="137160" indent="0" algn="ctr">
              <a:buNone/>
            </a:pPr>
            <a:r>
              <a:rPr lang="fr-CA" sz="3200" dirty="0">
                <a:latin typeface="Century Gothic" pitchFamily="34" charset="0"/>
              </a:rPr>
              <a:t> </a:t>
            </a:r>
          </a:p>
          <a:p>
            <a:pPr marL="137160" indent="0" algn="ctr">
              <a:buNone/>
            </a:pPr>
            <a:r>
              <a:rPr lang="fr-CA" sz="3200" dirty="0">
                <a:latin typeface="Century Gothic" pitchFamily="34" charset="0"/>
              </a:rPr>
              <a:t>Merci à tous de votre collaboration.</a:t>
            </a:r>
          </a:p>
          <a:p>
            <a:pPr marL="137160" indent="0" algn="ctr">
              <a:buNone/>
            </a:pPr>
            <a:r>
              <a:rPr lang="fr-CA" sz="3200" dirty="0">
                <a:latin typeface="Century Gothic" pitchFamily="34" charset="0"/>
              </a:rPr>
              <a:t> </a:t>
            </a:r>
          </a:p>
          <a:p>
            <a:pPr marL="137160" indent="0" algn="ctr">
              <a:buNone/>
            </a:pPr>
            <a:r>
              <a:rPr lang="fr-CA" sz="3200" dirty="0">
                <a:latin typeface="Century Gothic" pitchFamily="34" charset="0"/>
              </a:rPr>
              <a:t> </a:t>
            </a:r>
          </a:p>
          <a:p>
            <a:pPr marL="137160" indent="0" algn="ctr">
              <a:buNone/>
            </a:pPr>
            <a:r>
              <a:rPr lang="fr-CA" sz="3200" dirty="0">
                <a:latin typeface="Century Gothic" pitchFamily="34" charset="0"/>
              </a:rPr>
              <a:t>Votre comité de soutien.</a:t>
            </a:r>
          </a:p>
        </p:txBody>
      </p:sp>
    </p:spTree>
    <p:extLst>
      <p:ext uri="{BB962C8B-B14F-4D97-AF65-F5344CB8AC3E}">
        <p14:creationId xmlns:p14="http://schemas.microsoft.com/office/powerpoint/2010/main" val="42268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775</TotalTime>
  <Words>268</Words>
  <Application>Microsoft Office PowerPoint</Application>
  <PresentationFormat>Affichage à l'écran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Apex</vt:lpstr>
      <vt:lpstr>Non à l’intimidation!  À NDF on trouve  des solutions.</vt:lpstr>
      <vt:lpstr>Les caractéristiques  de l’intimidation</vt:lpstr>
      <vt:lpstr>Où ça se produit </vt:lpstr>
      <vt:lpstr>LES DIFFÉRENTS TYPES D’INTIMIDATION</vt:lpstr>
      <vt:lpstr>Présentation PowerPoint</vt:lpstr>
      <vt:lpstr>La dénonciation à NDF</vt:lpstr>
      <vt:lpstr>La dénonciation à NDF</vt:lpstr>
      <vt:lpstr>Le moment pour dénoncer</vt:lpstr>
      <vt:lpstr>Le message au Multivox</vt:lpstr>
      <vt:lpstr>Ce qui se passe quand  tu dénonces.</vt:lpstr>
      <vt:lpstr>Le tableau des infractions</vt:lpstr>
      <vt:lpstr>Billet de dénonciation</vt:lpstr>
    </vt:vector>
  </TitlesOfParts>
  <Company>C.S. des Decouvreurs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à l’intimidation, À NDF on trouve des solutions.</dc:title>
  <dc:creator>Josee Belanger</dc:creator>
  <cp:lastModifiedBy>Jean-Daniel Yessine</cp:lastModifiedBy>
  <cp:revision>37</cp:revision>
  <dcterms:created xsi:type="dcterms:W3CDTF">2013-01-29T13:40:06Z</dcterms:created>
  <dcterms:modified xsi:type="dcterms:W3CDTF">2019-09-23T12:29:50Z</dcterms:modified>
</cp:coreProperties>
</file>